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57" r:id="rId3"/>
    <p:sldId id="258" r:id="rId4"/>
    <p:sldId id="265" r:id="rId5"/>
    <p:sldId id="266" r:id="rId6"/>
    <p:sldId id="267" r:id="rId7"/>
    <p:sldId id="268" r:id="rId8"/>
    <p:sldId id="259" r:id="rId9"/>
    <p:sldId id="260" r:id="rId10"/>
    <p:sldId id="261" r:id="rId11"/>
    <p:sldId id="262" r:id="rId12"/>
    <p:sldId id="263"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394" autoAdjust="0"/>
  </p:normalViewPr>
  <p:slideViewPr>
    <p:cSldViewPr snapToGrid="0">
      <p:cViewPr varScale="1">
        <p:scale>
          <a:sx n="74" d="100"/>
          <a:sy n="74" d="100"/>
        </p:scale>
        <p:origin x="5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CF05B-41DC-43ED-B84E-CAB95F765085}"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CA1A456E-62BE-4D2E-BE4D-2EA850A614D0}">
      <dgm:prSet/>
      <dgm:spPr/>
      <dgm:t>
        <a:bodyPr/>
        <a:lstStyle/>
        <a:p>
          <a:r>
            <a:rPr lang="en-US"/>
            <a:t>Calling Names</a:t>
          </a:r>
        </a:p>
      </dgm:t>
    </dgm:pt>
    <dgm:pt modelId="{B7E5D77F-D0F4-4077-AB64-339BDF260BE2}" type="parTrans" cxnId="{767C7554-972E-4C4D-9323-A1FB9DBF8A57}">
      <dgm:prSet/>
      <dgm:spPr/>
      <dgm:t>
        <a:bodyPr/>
        <a:lstStyle/>
        <a:p>
          <a:endParaRPr lang="en-US"/>
        </a:p>
      </dgm:t>
    </dgm:pt>
    <dgm:pt modelId="{006F90AC-F2D9-43F6-8128-BF15B7B46B57}" type="sibTrans" cxnId="{767C7554-972E-4C4D-9323-A1FB9DBF8A57}">
      <dgm:prSet/>
      <dgm:spPr/>
      <dgm:t>
        <a:bodyPr/>
        <a:lstStyle/>
        <a:p>
          <a:endParaRPr lang="en-US"/>
        </a:p>
      </dgm:t>
    </dgm:pt>
    <dgm:pt modelId="{B7E77328-9CB8-46A4-93E1-82459C1D6E4F}">
      <dgm:prSet/>
      <dgm:spPr/>
      <dgm:t>
        <a:bodyPr/>
        <a:lstStyle/>
        <a:p>
          <a:r>
            <a:rPr lang="en-US"/>
            <a:t>Gossiping</a:t>
          </a:r>
        </a:p>
      </dgm:t>
    </dgm:pt>
    <dgm:pt modelId="{FC061016-ED31-4F11-B30B-B53543A30033}" type="parTrans" cxnId="{CED8B70E-EDE6-4877-989F-6B953D7D813F}">
      <dgm:prSet/>
      <dgm:spPr/>
      <dgm:t>
        <a:bodyPr/>
        <a:lstStyle/>
        <a:p>
          <a:endParaRPr lang="en-US"/>
        </a:p>
      </dgm:t>
    </dgm:pt>
    <dgm:pt modelId="{08C05AFE-E57A-44C8-99F0-198923DE378F}" type="sibTrans" cxnId="{CED8B70E-EDE6-4877-989F-6B953D7D813F}">
      <dgm:prSet/>
      <dgm:spPr/>
      <dgm:t>
        <a:bodyPr/>
        <a:lstStyle/>
        <a:p>
          <a:endParaRPr lang="en-US"/>
        </a:p>
      </dgm:t>
    </dgm:pt>
    <dgm:pt modelId="{DA911182-68B8-4228-8115-53C4AD7FB848}">
      <dgm:prSet/>
      <dgm:spPr/>
      <dgm:t>
        <a:bodyPr/>
        <a:lstStyle/>
        <a:p>
          <a:r>
            <a:rPr lang="en-US"/>
            <a:t>Threating</a:t>
          </a:r>
        </a:p>
      </dgm:t>
    </dgm:pt>
    <dgm:pt modelId="{21C9E2F9-B554-4212-BA80-82720324F976}" type="parTrans" cxnId="{C0392128-E317-4CC3-BA1B-010441AC857E}">
      <dgm:prSet/>
      <dgm:spPr/>
      <dgm:t>
        <a:bodyPr/>
        <a:lstStyle/>
        <a:p>
          <a:endParaRPr lang="en-US"/>
        </a:p>
      </dgm:t>
    </dgm:pt>
    <dgm:pt modelId="{4B091192-0F3B-4CD8-9AC1-A7EFFC7288B9}" type="sibTrans" cxnId="{C0392128-E317-4CC3-BA1B-010441AC857E}">
      <dgm:prSet/>
      <dgm:spPr/>
      <dgm:t>
        <a:bodyPr/>
        <a:lstStyle/>
        <a:p>
          <a:endParaRPr lang="en-US"/>
        </a:p>
      </dgm:t>
    </dgm:pt>
    <dgm:pt modelId="{54D21157-8D68-47C0-A223-A38DB4DA18F1}">
      <dgm:prSet/>
      <dgm:spPr/>
      <dgm:t>
        <a:bodyPr/>
        <a:lstStyle/>
        <a:p>
          <a:r>
            <a:rPr lang="en-US"/>
            <a:t>Making Fun of someone or something</a:t>
          </a:r>
        </a:p>
      </dgm:t>
    </dgm:pt>
    <dgm:pt modelId="{7A05727A-14D3-45FA-B849-32A4D64BE842}" type="parTrans" cxnId="{19D6E1CD-E5CE-4883-B0A5-5931BC0E2274}">
      <dgm:prSet/>
      <dgm:spPr/>
      <dgm:t>
        <a:bodyPr/>
        <a:lstStyle/>
        <a:p>
          <a:endParaRPr lang="en-US"/>
        </a:p>
      </dgm:t>
    </dgm:pt>
    <dgm:pt modelId="{01DB4E3B-9400-463F-8F39-D5944DE737E0}" type="sibTrans" cxnId="{19D6E1CD-E5CE-4883-B0A5-5931BC0E2274}">
      <dgm:prSet/>
      <dgm:spPr/>
      <dgm:t>
        <a:bodyPr/>
        <a:lstStyle/>
        <a:p>
          <a:endParaRPr lang="en-US"/>
        </a:p>
      </dgm:t>
    </dgm:pt>
    <dgm:pt modelId="{A798EF3E-7F87-47D8-974E-A3F8E3DCADDE}" type="pres">
      <dgm:prSet presAssocID="{F8CCF05B-41DC-43ED-B84E-CAB95F765085}" presName="diagram" presStyleCnt="0">
        <dgm:presLayoutVars>
          <dgm:dir/>
          <dgm:resizeHandles val="exact"/>
        </dgm:presLayoutVars>
      </dgm:prSet>
      <dgm:spPr/>
    </dgm:pt>
    <dgm:pt modelId="{2D0FD9D1-7F3E-4876-90AA-0E474CCDB67D}" type="pres">
      <dgm:prSet presAssocID="{CA1A456E-62BE-4D2E-BE4D-2EA850A614D0}" presName="arrow" presStyleLbl="node1" presStyleIdx="0" presStyleCnt="4">
        <dgm:presLayoutVars>
          <dgm:bulletEnabled val="1"/>
        </dgm:presLayoutVars>
      </dgm:prSet>
      <dgm:spPr/>
    </dgm:pt>
    <dgm:pt modelId="{F5ED1E8E-31BA-49B7-BDF7-33684F6E822B}" type="pres">
      <dgm:prSet presAssocID="{B7E77328-9CB8-46A4-93E1-82459C1D6E4F}" presName="arrow" presStyleLbl="node1" presStyleIdx="1" presStyleCnt="4">
        <dgm:presLayoutVars>
          <dgm:bulletEnabled val="1"/>
        </dgm:presLayoutVars>
      </dgm:prSet>
      <dgm:spPr/>
    </dgm:pt>
    <dgm:pt modelId="{E89C43A9-1E3C-41BD-BDCF-5AE34B357F44}" type="pres">
      <dgm:prSet presAssocID="{DA911182-68B8-4228-8115-53C4AD7FB848}" presName="arrow" presStyleLbl="node1" presStyleIdx="2" presStyleCnt="4">
        <dgm:presLayoutVars>
          <dgm:bulletEnabled val="1"/>
        </dgm:presLayoutVars>
      </dgm:prSet>
      <dgm:spPr/>
    </dgm:pt>
    <dgm:pt modelId="{668E63F7-0E1E-44E6-BC16-DD474A9AACE0}" type="pres">
      <dgm:prSet presAssocID="{54D21157-8D68-47C0-A223-A38DB4DA18F1}" presName="arrow" presStyleLbl="node1" presStyleIdx="3" presStyleCnt="4">
        <dgm:presLayoutVars>
          <dgm:bulletEnabled val="1"/>
        </dgm:presLayoutVars>
      </dgm:prSet>
      <dgm:spPr/>
    </dgm:pt>
  </dgm:ptLst>
  <dgm:cxnLst>
    <dgm:cxn modelId="{CED8B70E-EDE6-4877-989F-6B953D7D813F}" srcId="{F8CCF05B-41DC-43ED-B84E-CAB95F765085}" destId="{B7E77328-9CB8-46A4-93E1-82459C1D6E4F}" srcOrd="1" destOrd="0" parTransId="{FC061016-ED31-4F11-B30B-B53543A30033}" sibTransId="{08C05AFE-E57A-44C8-99F0-198923DE378F}"/>
    <dgm:cxn modelId="{C0392128-E317-4CC3-BA1B-010441AC857E}" srcId="{F8CCF05B-41DC-43ED-B84E-CAB95F765085}" destId="{DA911182-68B8-4228-8115-53C4AD7FB848}" srcOrd="2" destOrd="0" parTransId="{21C9E2F9-B554-4212-BA80-82720324F976}" sibTransId="{4B091192-0F3B-4CD8-9AC1-A7EFFC7288B9}"/>
    <dgm:cxn modelId="{3EFE382B-08B6-4995-AF14-03E370D1BF45}" type="presOf" srcId="{54D21157-8D68-47C0-A223-A38DB4DA18F1}" destId="{668E63F7-0E1E-44E6-BC16-DD474A9AACE0}" srcOrd="0" destOrd="0" presId="urn:microsoft.com/office/officeart/2005/8/layout/arrow5"/>
    <dgm:cxn modelId="{767C7554-972E-4C4D-9323-A1FB9DBF8A57}" srcId="{F8CCF05B-41DC-43ED-B84E-CAB95F765085}" destId="{CA1A456E-62BE-4D2E-BE4D-2EA850A614D0}" srcOrd="0" destOrd="0" parTransId="{B7E5D77F-D0F4-4077-AB64-339BDF260BE2}" sibTransId="{006F90AC-F2D9-43F6-8128-BF15B7B46B57}"/>
    <dgm:cxn modelId="{2E2DC557-E1A4-40EB-BF07-812CBDDF34B2}" type="presOf" srcId="{DA911182-68B8-4228-8115-53C4AD7FB848}" destId="{E89C43A9-1E3C-41BD-BDCF-5AE34B357F44}" srcOrd="0" destOrd="0" presId="urn:microsoft.com/office/officeart/2005/8/layout/arrow5"/>
    <dgm:cxn modelId="{A915517E-05B0-48C1-A53A-C926E14ECFD2}" type="presOf" srcId="{B7E77328-9CB8-46A4-93E1-82459C1D6E4F}" destId="{F5ED1E8E-31BA-49B7-BDF7-33684F6E822B}" srcOrd="0" destOrd="0" presId="urn:microsoft.com/office/officeart/2005/8/layout/arrow5"/>
    <dgm:cxn modelId="{09831C97-9DB9-42E3-BC98-7EF85E2399DC}" type="presOf" srcId="{F8CCF05B-41DC-43ED-B84E-CAB95F765085}" destId="{A798EF3E-7F87-47D8-974E-A3F8E3DCADDE}" srcOrd="0" destOrd="0" presId="urn:microsoft.com/office/officeart/2005/8/layout/arrow5"/>
    <dgm:cxn modelId="{8AAFF1BA-E664-4C62-A896-EBF5D65BB8A9}" type="presOf" srcId="{CA1A456E-62BE-4D2E-BE4D-2EA850A614D0}" destId="{2D0FD9D1-7F3E-4876-90AA-0E474CCDB67D}" srcOrd="0" destOrd="0" presId="urn:microsoft.com/office/officeart/2005/8/layout/arrow5"/>
    <dgm:cxn modelId="{19D6E1CD-E5CE-4883-B0A5-5931BC0E2274}" srcId="{F8CCF05B-41DC-43ED-B84E-CAB95F765085}" destId="{54D21157-8D68-47C0-A223-A38DB4DA18F1}" srcOrd="3" destOrd="0" parTransId="{7A05727A-14D3-45FA-B849-32A4D64BE842}" sibTransId="{01DB4E3B-9400-463F-8F39-D5944DE737E0}"/>
    <dgm:cxn modelId="{FFED46E4-194D-4FA3-8A0E-E81137AC6A0D}" type="presParOf" srcId="{A798EF3E-7F87-47D8-974E-A3F8E3DCADDE}" destId="{2D0FD9D1-7F3E-4876-90AA-0E474CCDB67D}" srcOrd="0" destOrd="0" presId="urn:microsoft.com/office/officeart/2005/8/layout/arrow5"/>
    <dgm:cxn modelId="{5FB88423-A165-4781-B12F-090F70FBEE4C}" type="presParOf" srcId="{A798EF3E-7F87-47D8-974E-A3F8E3DCADDE}" destId="{F5ED1E8E-31BA-49B7-BDF7-33684F6E822B}" srcOrd="1" destOrd="0" presId="urn:microsoft.com/office/officeart/2005/8/layout/arrow5"/>
    <dgm:cxn modelId="{58BC8EA1-023F-4757-A2B3-786D2204B273}" type="presParOf" srcId="{A798EF3E-7F87-47D8-974E-A3F8E3DCADDE}" destId="{E89C43A9-1E3C-41BD-BDCF-5AE34B357F44}" srcOrd="2" destOrd="0" presId="urn:microsoft.com/office/officeart/2005/8/layout/arrow5"/>
    <dgm:cxn modelId="{FC3D4C72-8795-4335-95B3-32B4E6FD4415}" type="presParOf" srcId="{A798EF3E-7F87-47D8-974E-A3F8E3DCADDE}" destId="{668E63F7-0E1E-44E6-BC16-DD474A9AACE0}" srcOrd="3"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FD9D1-7F3E-4876-90AA-0E474CCDB67D}">
      <dsp:nvSpPr>
        <dsp:cNvPr id="0" name=""/>
        <dsp:cNvSpPr/>
      </dsp:nvSpPr>
      <dsp:spPr>
        <a:xfrm>
          <a:off x="1781740" y="977"/>
          <a:ext cx="1374278" cy="1374278"/>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Calling Names</a:t>
          </a:r>
        </a:p>
      </dsp:txBody>
      <dsp:txXfrm>
        <a:off x="2125310" y="977"/>
        <a:ext cx="687139" cy="1133779"/>
      </dsp:txXfrm>
    </dsp:sp>
    <dsp:sp modelId="{F5ED1E8E-31BA-49B7-BDF7-33684F6E822B}">
      <dsp:nvSpPr>
        <dsp:cNvPr id="0" name=""/>
        <dsp:cNvSpPr/>
      </dsp:nvSpPr>
      <dsp:spPr>
        <a:xfrm rot="5400000">
          <a:off x="2818498" y="1037736"/>
          <a:ext cx="1374278" cy="1374278"/>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Gossiping</a:t>
          </a:r>
        </a:p>
      </dsp:txBody>
      <dsp:txXfrm rot="-5400000">
        <a:off x="3058997" y="1381306"/>
        <a:ext cx="1133779" cy="687139"/>
      </dsp:txXfrm>
    </dsp:sp>
    <dsp:sp modelId="{E89C43A9-1E3C-41BD-BDCF-5AE34B357F44}">
      <dsp:nvSpPr>
        <dsp:cNvPr id="0" name=""/>
        <dsp:cNvSpPr/>
      </dsp:nvSpPr>
      <dsp:spPr>
        <a:xfrm rot="10800000">
          <a:off x="1781740" y="2074494"/>
          <a:ext cx="1374278" cy="1374278"/>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Threating</a:t>
          </a:r>
        </a:p>
      </dsp:txBody>
      <dsp:txXfrm rot="10800000">
        <a:off x="2125309" y="2314993"/>
        <a:ext cx="687139" cy="1133779"/>
      </dsp:txXfrm>
    </dsp:sp>
    <dsp:sp modelId="{668E63F7-0E1E-44E6-BC16-DD474A9AACE0}">
      <dsp:nvSpPr>
        <dsp:cNvPr id="0" name=""/>
        <dsp:cNvSpPr/>
      </dsp:nvSpPr>
      <dsp:spPr>
        <a:xfrm rot="16200000">
          <a:off x="744982" y="1037736"/>
          <a:ext cx="1374278" cy="1374278"/>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Making Fun of someone or something</a:t>
          </a:r>
        </a:p>
      </dsp:txBody>
      <dsp:txXfrm rot="5400000">
        <a:off x="744982" y="1381305"/>
        <a:ext cx="1133779" cy="687139"/>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EE93A-F115-44E1-8904-002BB170C4A3}" type="datetimeFigureOut">
              <a:rPr lang="en-US" smtClean="0"/>
              <a:t>4/11/2021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770D8-744C-4990-8432-F83A7F0F4FBA}" type="slidenum">
              <a:rPr lang="en-US" smtClean="0"/>
              <a:t>‹#›</a:t>
            </a:fld>
            <a:endParaRPr lang="en-US"/>
          </a:p>
        </p:txBody>
      </p:sp>
    </p:spTree>
    <p:extLst>
      <p:ext uri="{BB962C8B-B14F-4D97-AF65-F5344CB8AC3E}">
        <p14:creationId xmlns:p14="http://schemas.microsoft.com/office/powerpoint/2010/main" val="309828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Bullying is described as the habitual behaviour characterized by a person using aggression, threat or abuse to dominate or intimidate other people </a:t>
            </a:r>
            <a:r>
              <a:rPr lang="en-GB"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Menesini</a:t>
            </a:r>
            <a:r>
              <a:rPr lang="en-GB" dirty="0">
                <a:latin typeface="Times New Roman" panose="02020603050405020304" pitchFamily="18" charset="0"/>
                <a:cs typeface="Times New Roman" panose="02020603050405020304" pitchFamily="18" charset="0"/>
              </a:rPr>
              <a:t> &amp; </a:t>
            </a:r>
            <a:r>
              <a:rPr lang="en-GB" dirty="0" err="1">
                <a:latin typeface="Times New Roman" panose="02020603050405020304" pitchFamily="18" charset="0"/>
                <a:cs typeface="Times New Roman" panose="02020603050405020304" pitchFamily="18" charset="0"/>
              </a:rPr>
              <a:t>Salmivalli</a:t>
            </a:r>
            <a:r>
              <a:rPr lang="en-GB" dirty="0">
                <a:latin typeface="Times New Roman" panose="02020603050405020304" pitchFamily="18" charset="0"/>
                <a:cs typeface="Times New Roman" panose="02020603050405020304" pitchFamily="18" charset="0"/>
              </a:rPr>
              <a:t>, 2017).</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55770D8-744C-4990-8432-F83A7F0F4FBA}" type="slidenum">
              <a:rPr lang="en-US" smtClean="0"/>
              <a:t>2</a:t>
            </a:fld>
            <a:endParaRPr lang="en-US"/>
          </a:p>
        </p:txBody>
      </p:sp>
    </p:spTree>
    <p:extLst>
      <p:ext uri="{BB962C8B-B14F-4D97-AF65-F5344CB8AC3E}">
        <p14:creationId xmlns:p14="http://schemas.microsoft.com/office/powerpoint/2010/main" val="995195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is a variety of ways which can be used to attempt to stop bullying in society. One of the ways that bullying can be stopped is by educating community members about what bullying is and how to recognize and deal with bullying issues in society. The other step that can be taken towards stopping bullying is creating an environment that is safe for victims of bullying to speak up. Encouraging bystanders to speak up and protect the people who are being bullied also helps to reduce bullying. After a bullying case is identified, the issue must be responded to with immediacy to ensure the victim and the bully are dealt with using the proper measures.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11</a:t>
            </a:fld>
            <a:endParaRPr lang="en-US"/>
          </a:p>
        </p:txBody>
      </p:sp>
    </p:spTree>
    <p:extLst>
      <p:ext uri="{BB962C8B-B14F-4D97-AF65-F5344CB8AC3E}">
        <p14:creationId xmlns:p14="http://schemas.microsoft.com/office/powerpoint/2010/main" val="301505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In conclusion, bullying in society is a serious problem that takes place when one person or group harasses others either physically, socially, verbally or online. The side effects of bullying are adverse on individuals including; low self-esteem, suicidal attempts, and social isolation. There are several ways to ensure that bullying is stopped including calling out bullies, encouraging by standers to protect bullying victims instead of doing nothing about the situation and also establishing school based programs that can help reduce bullying cases within the school premises.</a:t>
            </a:r>
          </a:p>
        </p:txBody>
      </p:sp>
      <p:sp>
        <p:nvSpPr>
          <p:cNvPr id="4" name="Slide Number Placeholder 3"/>
          <p:cNvSpPr>
            <a:spLocks noGrp="1"/>
          </p:cNvSpPr>
          <p:nvPr>
            <p:ph type="sldNum" sz="quarter" idx="5"/>
          </p:nvPr>
        </p:nvSpPr>
        <p:spPr/>
        <p:txBody>
          <a:bodyPr/>
          <a:lstStyle/>
          <a:p>
            <a:fld id="{155770D8-744C-4990-8432-F83A7F0F4FBA}" type="slidenum">
              <a:rPr lang="en-US" smtClean="0"/>
              <a:t>12</a:t>
            </a:fld>
            <a:endParaRPr lang="en-US"/>
          </a:p>
        </p:txBody>
      </p:sp>
    </p:spTree>
    <p:extLst>
      <p:ext uri="{BB962C8B-B14F-4D97-AF65-F5344CB8AC3E}">
        <p14:creationId xmlns:p14="http://schemas.microsoft.com/office/powerpoint/2010/main" val="211747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13</a:t>
            </a:fld>
            <a:endParaRPr lang="en-US"/>
          </a:p>
        </p:txBody>
      </p:sp>
    </p:spTree>
    <p:extLst>
      <p:ext uri="{BB962C8B-B14F-4D97-AF65-F5344CB8AC3E}">
        <p14:creationId xmlns:p14="http://schemas.microsoft.com/office/powerpoint/2010/main" val="245861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There are different forms of bullying namely; physical bullying social bullying, verbal bullying and cyber bullying.  Physical bullying involves causing long term or short-term damage by kicking, punching, hitting or pushing the other person. Social bullying takes place behind a persons back with the intention of ruining their reputation. Some forms of social bullying include spreading rumors, telling others to exclude certain people in activities and playing mean jokes to humiliate the other person.</a:t>
            </a:r>
          </a:p>
          <a:p>
            <a:r>
              <a:rPr lang="en-US" sz="1200" dirty="0">
                <a:effectLst/>
                <a:latin typeface="Times New Roman" panose="02020603050405020304" pitchFamily="18" charset="0"/>
                <a:ea typeface="Calibri" panose="020F0502020204030204" pitchFamily="34" charset="0"/>
              </a:rPr>
              <a:t> Verbal bullying takes the form of making racist or homophobic comments about other people, teasing, hurling insults and physical intimidation. On the other hand, cyberbullying is a form of bullying that is done through the use of electronic devices such as phones and computers (Olweus &amp; Limber 2018). Cyberbullying can be in the form of sending hurtful messages, videos or images about other people so they can be humiliated online.</a:t>
            </a:r>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3</a:t>
            </a:fld>
            <a:endParaRPr lang="en-US"/>
          </a:p>
        </p:txBody>
      </p:sp>
    </p:spTree>
    <p:extLst>
      <p:ext uri="{BB962C8B-B14F-4D97-AF65-F5344CB8AC3E}">
        <p14:creationId xmlns:p14="http://schemas.microsoft.com/office/powerpoint/2010/main" val="233754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C3C3B"/>
                </a:solidFill>
                <a:effectLst/>
                <a:latin typeface="Glober"/>
              </a:rPr>
              <a:t>Verbal bullying involves mainly insults, taunts, name calling, and other types of verbal abuse. Nowadays, it often occurs via social media as well. Verbal bullying is not limited to children in the schoolyard, either. Adults are often some of the worst offenders for committing vicious verbal bullying. Verbal bullying, regardless of the age of the bully and the bullied, can start off harmlessly enough – as teasing or a slight insult. But this can quickly escalate into verbal violence that causes serious harm to its victim. It also often escalates to physical bullying.</a:t>
            </a:r>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4</a:t>
            </a:fld>
            <a:endParaRPr lang="en-US"/>
          </a:p>
        </p:txBody>
      </p:sp>
    </p:spTree>
    <p:extLst>
      <p:ext uri="{BB962C8B-B14F-4D97-AF65-F5344CB8AC3E}">
        <p14:creationId xmlns:p14="http://schemas.microsoft.com/office/powerpoint/2010/main" val="1557487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C09777"/>
                </a:solidFill>
                <a:effectLst/>
                <a:latin typeface="Arial" panose="020B0604020202020204" pitchFamily="34" charset="0"/>
              </a:rPr>
              <a:t>It is the act of using words and emotions to hurt someone’s reputation or humiliate them. Mental bullying takes different forms such as swearing at the other person, excluding the person from a group , name calling and also yelling at them. All these actions constitute to mental bullying. Mental bullying results to serious long-term psychological effects on the victim.</a:t>
            </a:r>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5</a:t>
            </a:fld>
            <a:endParaRPr lang="en-US"/>
          </a:p>
        </p:txBody>
      </p:sp>
    </p:spTree>
    <p:extLst>
      <p:ext uri="{BB962C8B-B14F-4D97-AF65-F5344CB8AC3E}">
        <p14:creationId xmlns:p14="http://schemas.microsoft.com/office/powerpoint/2010/main" val="1316495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Bullying is generally defined as a form of unwanted, aggressive behavior among school-age children that involves a real or perceived power imbalance and that is repeated, or has the potential to be repeated, over time. Social bullying takes the forms of spreading </a:t>
            </a:r>
            <a:r>
              <a:rPr lang="en-US" dirty="0" err="1"/>
              <a:t>rumuors</a:t>
            </a:r>
            <a:r>
              <a:rPr lang="en-US" dirty="0"/>
              <a:t> about other people to damage their reputation, leaving a group or an individual out of an event or activity and also humiliating others in public by saying mean things about their appearance or pulling nasty pranks on them.</a:t>
            </a:r>
          </a:p>
        </p:txBody>
      </p:sp>
      <p:sp>
        <p:nvSpPr>
          <p:cNvPr id="4" name="Slide Number Placeholder 3"/>
          <p:cNvSpPr>
            <a:spLocks noGrp="1"/>
          </p:cNvSpPr>
          <p:nvPr>
            <p:ph type="sldNum" sz="quarter" idx="5"/>
          </p:nvPr>
        </p:nvSpPr>
        <p:spPr/>
        <p:txBody>
          <a:bodyPr/>
          <a:lstStyle/>
          <a:p>
            <a:fld id="{155770D8-744C-4990-8432-F83A7F0F4FBA}" type="slidenum">
              <a:rPr lang="en-US" smtClean="0"/>
              <a:t>6</a:t>
            </a:fld>
            <a:endParaRPr lang="en-US"/>
          </a:p>
        </p:txBody>
      </p:sp>
    </p:spTree>
    <p:extLst>
      <p:ext uri="{BB962C8B-B14F-4D97-AF65-F5344CB8AC3E}">
        <p14:creationId xmlns:p14="http://schemas.microsoft.com/office/powerpoint/2010/main" val="351716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02124"/>
                </a:solidFill>
                <a:effectLst/>
                <a:latin typeface="arial" panose="020B0604020202020204" pitchFamily="34" charset="0"/>
              </a:rPr>
              <a:t>Cyberbullying</a:t>
            </a:r>
            <a:r>
              <a:rPr lang="en-US" b="0" i="0" dirty="0">
                <a:solidFill>
                  <a:srgbClr val="202124"/>
                </a:solidFill>
                <a:effectLst/>
                <a:latin typeface="arial" panose="020B0604020202020204" pitchFamily="34" charset="0"/>
              </a:rPr>
              <a:t> is bullying that takes place over digital devices like cell phones, computers, and tablets. </a:t>
            </a:r>
            <a:r>
              <a:rPr lang="en-US" b="1" i="0" dirty="0">
                <a:solidFill>
                  <a:srgbClr val="202124"/>
                </a:solidFill>
                <a:effectLst/>
                <a:latin typeface="arial" panose="020B0604020202020204" pitchFamily="34" charset="0"/>
              </a:rPr>
              <a:t>Cyberbullying</a:t>
            </a:r>
            <a:r>
              <a:rPr lang="en-US" b="0" i="0" dirty="0">
                <a:solidFill>
                  <a:srgbClr val="202124"/>
                </a:solidFill>
                <a:effectLst/>
                <a:latin typeface="arial" panose="020B0604020202020204" pitchFamily="34" charset="0"/>
              </a:rPr>
              <a:t> can occur through SMS, Text, and apps, or online in social media, forums, or gaming where people can view, participate in, or share content. An excellent example of cyberbullying is when a bully opens an online pseudo account and uses it to abuse others on the internet or post stories and photos that are false in order to embarrass the other person.</a:t>
            </a:r>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7</a:t>
            </a:fld>
            <a:endParaRPr lang="en-US"/>
          </a:p>
        </p:txBody>
      </p:sp>
    </p:spTree>
    <p:extLst>
      <p:ext uri="{BB962C8B-B14F-4D97-AF65-F5344CB8AC3E}">
        <p14:creationId xmlns:p14="http://schemas.microsoft.com/office/powerpoint/2010/main" val="1852800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are some signs which are  noticeable when a child is being bullied. One can tell if a child is being bullied if they have unexplained injuries most of the time.</a:t>
            </a:r>
          </a:p>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If a child happens to show a shift in eating habits, there is a likelihood that they are being bullied. For example, if a child comes from school and eats a lot of food, that could be an indicator that they do not eat their lunch at school. If children begin to have frequent nightmares or lose sleep, it may also be a sign they are being bullied. If a child is being bullied in school, they are likely to lose interest in school attendance, schoolwork and try to make excuses to miss school. Declining self-esteem in a child is also a sign that others are bullying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8</a:t>
            </a:fld>
            <a:endParaRPr lang="en-US"/>
          </a:p>
        </p:txBody>
      </p:sp>
    </p:spTree>
    <p:extLst>
      <p:ext uri="{BB962C8B-B14F-4D97-AF65-F5344CB8AC3E}">
        <p14:creationId xmlns:p14="http://schemas.microsoft.com/office/powerpoint/2010/main" val="2001810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are certain signs that can be used to tell if your child is the one bullying others. If a child keeps getting into physical and verbal fights with their peers, this could be a sign that they are a bully. Increased display of aggressive behavior in a child is also an indicator that they are a bully.  If a child keeps getting detention in school continuously because of aggressive behavior, they are likely to be a bully in school. If a child keeps blaming other people for their mistakes instead of owning up to them, this is a sign that they are a bully.  If a child has accumulated extra money and belongings that they can not explain where they got from then, there is a high chance that they are bullying others.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9</a:t>
            </a:fld>
            <a:endParaRPr lang="en-US"/>
          </a:p>
        </p:txBody>
      </p:sp>
    </p:spTree>
    <p:extLst>
      <p:ext uri="{BB962C8B-B14F-4D97-AF65-F5344CB8AC3E}">
        <p14:creationId xmlns:p14="http://schemas.microsoft.com/office/powerpoint/2010/main" val="321861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Bullying has serious short-term and long-term effects on individuals including; victims of bullying often tend to self-isolate and most hours alone to avoid being further humiliated or harmed by the bullies. Victims of bullying also tend to develop low self-esteem, especially if they are being bullied for their physical appearances. Victims of bullying also develop chronic depression if the bullying goes unnoticed for extended periods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Arseneault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2017). This may translate to suicide attempts. Children who are bullied in school also tend to have poor academic performance because they feel demotivated and threatened while in the school environment.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10</a:t>
            </a:fld>
            <a:endParaRPr lang="en-US"/>
          </a:p>
        </p:txBody>
      </p:sp>
    </p:spTree>
    <p:extLst>
      <p:ext uri="{BB962C8B-B14F-4D97-AF65-F5344CB8AC3E}">
        <p14:creationId xmlns:p14="http://schemas.microsoft.com/office/powerpoint/2010/main" val="67810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66996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131407744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103252600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412489396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25418A-7A82-4F75-9C2E-AE9881FDE511}"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41497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25418A-7A82-4F75-9C2E-AE9881FDE511}"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250786447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25418A-7A82-4F75-9C2E-AE9881FDE511}"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328728235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25418A-7A82-4F75-9C2E-AE9881FDE511}"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220883953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25418A-7A82-4F75-9C2E-AE9881FDE511}" type="datetimeFigureOut">
              <a:rPr lang="en-US" smtClean="0"/>
              <a:t>4/11/2021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99298743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225418A-7A82-4F75-9C2E-AE9881FDE511}" type="datetimeFigureOut">
              <a:rPr lang="en-US" smtClean="0"/>
              <a:t>4/11/2021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5957C67-D8AF-4B7E-B9F0-F47953FD4EF3}" type="slidenum">
              <a:rPr lang="en-US" smtClean="0"/>
              <a:t>‹#›</a:t>
            </a:fld>
            <a:endParaRPr lang="en-US"/>
          </a:p>
        </p:txBody>
      </p:sp>
    </p:spTree>
    <p:extLst>
      <p:ext uri="{BB962C8B-B14F-4D97-AF65-F5344CB8AC3E}">
        <p14:creationId xmlns:p14="http://schemas.microsoft.com/office/powerpoint/2010/main" val="208889375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225418A-7A82-4F75-9C2E-AE9881FDE511}"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239407775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25418A-7A82-4F75-9C2E-AE9881FDE511}" type="datetimeFigureOut">
              <a:rPr lang="en-US" smtClean="0"/>
              <a:t>4/11/2021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5957C67-D8AF-4B7E-B9F0-F47953FD4EF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4606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fi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D3E5-B45A-4EDA-9C99-8607BBD0F13A}"/>
              </a:ext>
            </a:extLst>
          </p:cNvPr>
          <p:cNvSpPr>
            <a:spLocks noGrp="1"/>
          </p:cNvSpPr>
          <p:nvPr>
            <p:ph type="title"/>
          </p:nvPr>
        </p:nvSpPr>
        <p:spPr>
          <a:xfrm>
            <a:off x="1171022" y="1902542"/>
            <a:ext cx="10058400" cy="3241695"/>
          </a:xfrm>
        </p:spPr>
        <p:txBody>
          <a:bodyPr>
            <a:normAutofit/>
          </a:bodyPr>
          <a:lstStyle/>
          <a:p>
            <a:pPr algn="ctr"/>
            <a:r>
              <a:rPr lang="en-US" sz="3600" b="1" dirty="0">
                <a:latin typeface="Times New Roman" panose="02020603050405020304" pitchFamily="18" charset="0"/>
                <a:cs typeface="Times New Roman" panose="02020603050405020304" pitchFamily="18" charset="0"/>
              </a:rPr>
              <a:t>Bullying</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89475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6F720-5CC9-4DE7-8ECE-1449B548C9C3}"/>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Effects of Bullying</a:t>
            </a:r>
          </a:p>
        </p:txBody>
      </p:sp>
      <p:sp>
        <p:nvSpPr>
          <p:cNvPr id="3" name="Content Placeholder 2">
            <a:extLst>
              <a:ext uri="{FF2B5EF4-FFF2-40B4-BE49-F238E27FC236}">
                <a16:creationId xmlns:a16="http://schemas.microsoft.com/office/drawing/2014/main" id="{51E5DBF6-00C1-4ECB-A761-21ECFEA0F7D8}"/>
              </a:ext>
            </a:extLst>
          </p:cNvPr>
          <p:cNvSpPr>
            <a:spLocks noGrp="1"/>
          </p:cNvSpPr>
          <p:nvPr>
            <p:ph idx="1"/>
          </p:nvPr>
        </p:nvSpPr>
        <p:spPr>
          <a:xfrm>
            <a:off x="0" y="1737360"/>
            <a:ext cx="11992131" cy="4834037"/>
          </a:xfrm>
        </p:spPr>
        <p:txBody>
          <a:bodyPr>
            <a:normAutofit fontScale="92500" lnSpcReduction="20000"/>
          </a:bodyPr>
          <a:lstStyle/>
          <a:p>
            <a:pPr marL="0" marR="0" indent="0">
              <a:lnSpc>
                <a:spcPct val="200000"/>
              </a:lnSpc>
              <a:spcBef>
                <a:spcPts val="0"/>
              </a:spcBef>
              <a:spcAft>
                <a:spcPts val="800"/>
              </a:spcAft>
              <a:buNone/>
            </a:pPr>
            <a:r>
              <a:rPr lang="en-US" sz="2600" dirty="0">
                <a:latin typeface="Times New Roman" panose="02020603050405020304" pitchFamily="18" charset="0"/>
                <a:ea typeface="Calibri" panose="020F0502020204030204" pitchFamily="34" charset="0"/>
                <a:cs typeface="Times New Roman" panose="02020603050405020304" pitchFamily="18" charset="0"/>
              </a:rPr>
              <a:t>Bullying has several adverse effects, and these include:</a:t>
            </a:r>
          </a:p>
          <a:p>
            <a:pPr marL="674370" lvl="1" indent="-457200">
              <a:lnSpc>
                <a:spcPct val="200000"/>
              </a:lnSpc>
              <a:spcBef>
                <a:spcPts val="0"/>
              </a:spcBef>
              <a:spcAft>
                <a:spcPts val="800"/>
              </a:spcAft>
              <a:buFont typeface="Wingdings" panose="05000000000000000000" pitchFamily="2" charset="2"/>
              <a:buChar char="v"/>
            </a:pPr>
            <a:r>
              <a:rPr lang="en-US" sz="2600" dirty="0">
                <a:latin typeface="Times New Roman" panose="02020603050405020304" pitchFamily="18" charset="0"/>
                <a:ea typeface="Calibri" panose="020F0502020204030204" pitchFamily="34" charset="0"/>
                <a:cs typeface="Times New Roman" panose="02020603050405020304" pitchFamily="18" charset="0"/>
              </a:rPr>
              <a:t>Social isolation</a:t>
            </a:r>
          </a:p>
          <a:p>
            <a:pPr marL="674370" lvl="1" indent="-457200">
              <a:lnSpc>
                <a:spcPct val="200000"/>
              </a:lnSpc>
              <a:spcBef>
                <a:spcPts val="0"/>
              </a:spcBef>
              <a:spcAft>
                <a:spcPts val="800"/>
              </a:spcAft>
              <a:buFont typeface="Wingdings" panose="05000000000000000000" pitchFamily="2" charset="2"/>
              <a:buChar char="v"/>
            </a:pPr>
            <a:r>
              <a:rPr lang="en-US" sz="2600" dirty="0">
                <a:latin typeface="Times New Roman" panose="02020603050405020304" pitchFamily="18" charset="0"/>
                <a:ea typeface="Calibri" panose="020F0502020204030204" pitchFamily="34" charset="0"/>
                <a:cs typeface="Times New Roman" panose="02020603050405020304" pitchFamily="18" charset="0"/>
              </a:rPr>
              <a:t>Low self-esteem</a:t>
            </a:r>
          </a:p>
          <a:p>
            <a:pPr marL="674370" lvl="1" indent="-457200">
              <a:lnSpc>
                <a:spcPct val="200000"/>
              </a:lnSpc>
              <a:spcBef>
                <a:spcPts val="0"/>
              </a:spcBef>
              <a:spcAft>
                <a:spcPts val="800"/>
              </a:spcAft>
              <a:buFont typeface="Wingdings" panose="05000000000000000000" pitchFamily="2" charset="2"/>
              <a:buChar char="v"/>
            </a:pPr>
            <a:r>
              <a:rPr lang="en-US" sz="2600" dirty="0">
                <a:latin typeface="Times New Roman" panose="02020603050405020304" pitchFamily="18" charset="0"/>
                <a:ea typeface="Calibri" panose="020F0502020204030204" pitchFamily="34" charset="0"/>
                <a:cs typeface="Times New Roman" panose="02020603050405020304" pitchFamily="18" charset="0"/>
              </a:rPr>
              <a:t>Chronic depression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Arseneault</a:t>
            </a:r>
            <a:r>
              <a:rPr lang="en-US" sz="2600" dirty="0">
                <a:latin typeface="Times New Roman" panose="02020603050405020304" pitchFamily="18" charset="0"/>
                <a:ea typeface="Calibri" panose="020F0502020204030204" pitchFamily="34" charset="0"/>
                <a:cs typeface="Times New Roman" panose="02020603050405020304" pitchFamily="18" charset="0"/>
              </a:rPr>
              <a:t>, 2017)</a:t>
            </a:r>
          </a:p>
          <a:p>
            <a:pPr marL="674370" lvl="1" indent="-457200">
              <a:lnSpc>
                <a:spcPct val="200000"/>
              </a:lnSpc>
              <a:spcBef>
                <a:spcPts val="0"/>
              </a:spcBef>
              <a:spcAft>
                <a:spcPts val="800"/>
              </a:spcAft>
              <a:buFont typeface="Wingdings" panose="05000000000000000000" pitchFamily="2" charset="2"/>
              <a:buChar char="v"/>
            </a:pPr>
            <a:r>
              <a:rPr lang="en-US" sz="2600" dirty="0">
                <a:latin typeface="Times New Roman" panose="02020603050405020304" pitchFamily="18" charset="0"/>
                <a:ea typeface="Calibri" panose="020F0502020204030204" pitchFamily="34" charset="0"/>
                <a:cs typeface="Times New Roman" panose="02020603050405020304" pitchFamily="18" charset="0"/>
              </a:rPr>
              <a:t>Suicidal attempts</a:t>
            </a:r>
          </a:p>
          <a:p>
            <a:pPr marL="674370" lvl="1" indent="-457200">
              <a:lnSpc>
                <a:spcPct val="200000"/>
              </a:lnSpc>
              <a:spcBef>
                <a:spcPts val="0"/>
              </a:spcBef>
              <a:spcAft>
                <a:spcPts val="800"/>
              </a:spcAft>
              <a:buFont typeface="Wingdings" panose="05000000000000000000" pitchFamily="2" charset="2"/>
              <a:buChar char="v"/>
            </a:pPr>
            <a:r>
              <a:rPr lang="en-US" sz="2600" dirty="0">
                <a:latin typeface="Times New Roman" panose="02020603050405020304" pitchFamily="18" charset="0"/>
                <a:ea typeface="Calibri" panose="020F0502020204030204" pitchFamily="34" charset="0"/>
                <a:cs typeface="Times New Roman" panose="02020603050405020304" pitchFamily="18" charset="0"/>
              </a:rPr>
              <a:t>Poor school performance</a:t>
            </a:r>
          </a:p>
          <a:p>
            <a:endParaRPr lang="en-US" sz="2000" dirty="0"/>
          </a:p>
        </p:txBody>
      </p:sp>
    </p:spTree>
    <p:extLst>
      <p:ext uri="{BB962C8B-B14F-4D97-AF65-F5344CB8AC3E}">
        <p14:creationId xmlns:p14="http://schemas.microsoft.com/office/powerpoint/2010/main" val="345379521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8C2C-5A63-47F1-945F-43D33A1E658B}"/>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How to Stop Bullying in Society</a:t>
            </a:r>
          </a:p>
        </p:txBody>
      </p:sp>
      <p:sp>
        <p:nvSpPr>
          <p:cNvPr id="3" name="Content Placeholder 2">
            <a:extLst>
              <a:ext uri="{FF2B5EF4-FFF2-40B4-BE49-F238E27FC236}">
                <a16:creationId xmlns:a16="http://schemas.microsoft.com/office/drawing/2014/main" id="{4E915DF2-4174-4436-A865-61AC8C47EE0D}"/>
              </a:ext>
            </a:extLst>
          </p:cNvPr>
          <p:cNvSpPr>
            <a:spLocks noGrp="1"/>
          </p:cNvSpPr>
          <p:nvPr>
            <p:ph idx="1"/>
          </p:nvPr>
        </p:nvSpPr>
        <p:spPr>
          <a:xfrm>
            <a:off x="482138" y="2128059"/>
            <a:ext cx="11709862" cy="4455622"/>
          </a:xfrm>
        </p:spPr>
        <p:txBody>
          <a:bodyPr>
            <a:normAutofit/>
          </a:bodyPr>
          <a:lstStyle/>
          <a:p>
            <a:pPr marL="0" marR="0"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Major ways that bullying can be stopped in society include;</a:t>
            </a:r>
          </a:p>
          <a:p>
            <a:pPr marL="960120" lvl="2"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Educating the community</a:t>
            </a:r>
          </a:p>
          <a:p>
            <a:pPr marL="960120" lvl="2"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Creating an atmosphere for conversations about bullying</a:t>
            </a:r>
          </a:p>
          <a:p>
            <a:pPr marL="960120" lvl="2"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Encouraging bystanders to be upstanders</a:t>
            </a:r>
          </a:p>
          <a:p>
            <a:pPr marL="960120" lvl="2"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Recognizing and responding to bullying incidences</a:t>
            </a:r>
          </a:p>
          <a:p>
            <a:endParaRPr lang="en-US" sz="2000" dirty="0"/>
          </a:p>
        </p:txBody>
      </p:sp>
    </p:spTree>
    <p:extLst>
      <p:ext uri="{BB962C8B-B14F-4D97-AF65-F5344CB8AC3E}">
        <p14:creationId xmlns:p14="http://schemas.microsoft.com/office/powerpoint/2010/main" val="334056623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D8BC-DBDD-4B08-A2BD-7D03231F5CDF}"/>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7E47CDC6-3F82-46EB-8063-6C65612E435F}"/>
              </a:ext>
            </a:extLst>
          </p:cNvPr>
          <p:cNvSpPr>
            <a:spLocks noGrp="1"/>
          </p:cNvSpPr>
          <p:nvPr>
            <p:ph idx="1"/>
          </p:nvPr>
        </p:nvSpPr>
        <p:spPr>
          <a:xfrm>
            <a:off x="185980" y="2227811"/>
            <a:ext cx="11476367" cy="4502772"/>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Bullying is a serious issue that involves the habitual harassment of others either;</a:t>
            </a:r>
          </a:p>
          <a:p>
            <a:pPr lvl="1">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Online</a:t>
            </a:r>
          </a:p>
          <a:p>
            <a:pPr lvl="1">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Physically</a:t>
            </a:r>
          </a:p>
          <a:p>
            <a:pPr lvl="1">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Socially</a:t>
            </a:r>
          </a:p>
          <a:p>
            <a:pPr lvl="1">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Verbally</a:t>
            </a:r>
          </a:p>
          <a:p>
            <a:pPr marL="57150" indent="0">
              <a:buNone/>
            </a:pPr>
            <a:r>
              <a:rPr lang="en-US" sz="2400" dirty="0">
                <a:latin typeface="Times New Roman" panose="02020603050405020304" pitchFamily="18" charset="0"/>
                <a:cs typeface="Times New Roman" panose="02020603050405020304" pitchFamily="18" charset="0"/>
              </a:rPr>
              <a:t>The effects of bullying Include;</a:t>
            </a:r>
          </a:p>
          <a:p>
            <a:pPr lvl="1">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Low self-esteem</a:t>
            </a:r>
          </a:p>
          <a:p>
            <a:pPr lvl="1">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Suicidal attempt</a:t>
            </a:r>
          </a:p>
          <a:p>
            <a:pPr lvl="1">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Social isolation</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3130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8A19-9B1C-4E82-9E2A-E364F7684494}"/>
              </a:ext>
            </a:extLst>
          </p:cNvPr>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B4EE8862-C20B-4264-8AFD-8495079C36A5}"/>
              </a:ext>
            </a:extLst>
          </p:cNvPr>
          <p:cNvSpPr>
            <a:spLocks noGrp="1"/>
          </p:cNvSpPr>
          <p:nvPr>
            <p:ph idx="1"/>
          </p:nvPr>
        </p:nvSpPr>
        <p:spPr>
          <a:xfrm>
            <a:off x="108488" y="1737360"/>
            <a:ext cx="11964692" cy="4694437"/>
          </a:xfrm>
        </p:spPr>
        <p:txBody>
          <a:bodyPr>
            <a:normAutofit lnSpcReduction="10000"/>
          </a:bodyPr>
          <a:lstStyle/>
          <a:p>
            <a:pPr marL="0" marR="0"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Arseneault, L. (2017). The long‐term impact of bullying victimization on mental health. World psychiatry, 16(1), 27.</a:t>
            </a:r>
          </a:p>
          <a:p>
            <a:pPr marL="0" marR="0"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Menesini, E., &amp; Salmivalli, C. (2017). Bullying in schools: the state of knowledge and effective interventions. Psychology, health &amp; medicine, 22(sup1), 240-253.</a:t>
            </a:r>
          </a:p>
          <a:p>
            <a:pPr marL="0" marR="0"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Olweus, D., &amp; Limber, S. P. (2018). Some problems with cyberbullying research. Current opinion in psychology, 19, 139-143.</a:t>
            </a: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24806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5F456-1398-457B-A30B-388887AECD7C}"/>
              </a:ext>
            </a:extLst>
          </p:cNvPr>
          <p:cNvSpPr>
            <a:spLocks noGrp="1"/>
          </p:cNvSpPr>
          <p:nvPr>
            <p:ph type="title"/>
          </p:nvPr>
        </p:nvSpPr>
        <p:spPr>
          <a:xfrm>
            <a:off x="1154954" y="708338"/>
            <a:ext cx="8761413" cy="972294"/>
          </a:xfrm>
        </p:spPr>
        <p:txBody>
          <a:bodyPr>
            <a:noAutofit/>
          </a:bodyPr>
          <a:lstStyle/>
          <a:p>
            <a:pPr marL="0" marR="0" algn="ctr">
              <a:lnSpc>
                <a:spcPct val="200000"/>
              </a:lnSpc>
              <a:spcBef>
                <a:spcPts val="0"/>
              </a:spcBef>
              <a:spcAft>
                <a:spcPts val="800"/>
              </a:spcAft>
            </a:pPr>
            <a:r>
              <a:rPr lang="en-US" sz="3200" dirty="0">
                <a:latin typeface="Times New Roman" panose="02020603050405020304" pitchFamily="18" charset="0"/>
                <a:cs typeface="Times New Roman" panose="02020603050405020304" pitchFamily="18" charset="0"/>
              </a:rPr>
              <a:t>Introduction on Bullying</a:t>
            </a:r>
            <a:endParaRPr lang="en-US" sz="3200" dirty="0"/>
          </a:p>
        </p:txBody>
      </p:sp>
      <p:sp>
        <p:nvSpPr>
          <p:cNvPr id="3" name="Content Placeholder 2">
            <a:extLst>
              <a:ext uri="{FF2B5EF4-FFF2-40B4-BE49-F238E27FC236}">
                <a16:creationId xmlns:a16="http://schemas.microsoft.com/office/drawing/2014/main" id="{E7E6BE74-2B80-48EE-8D79-CE5C8BB1469D}"/>
              </a:ext>
            </a:extLst>
          </p:cNvPr>
          <p:cNvSpPr>
            <a:spLocks noGrp="1"/>
          </p:cNvSpPr>
          <p:nvPr>
            <p:ph idx="1"/>
          </p:nvPr>
        </p:nvSpPr>
        <p:spPr>
          <a:xfrm>
            <a:off x="943897" y="1680632"/>
            <a:ext cx="10459763" cy="4007162"/>
          </a:xfrm>
        </p:spPr>
        <p:txBody>
          <a:bodyPr/>
          <a:lstStyle/>
          <a:p>
            <a:pPr>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Bullying refers to the habitual use of coercion, threats and other forms of aggressive behavior to intimidate or dominate other people (Menesini &amp; Salmivalli, 2017)</a:t>
            </a:r>
          </a:p>
          <a:p>
            <a:pPr>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Bullying results to social malfunctioning to the victim</a:t>
            </a:r>
          </a:p>
          <a:p>
            <a:endParaRPr lang="en-US" dirty="0"/>
          </a:p>
        </p:txBody>
      </p:sp>
      <p:pic>
        <p:nvPicPr>
          <p:cNvPr id="4" name="Picture 3">
            <a:extLst>
              <a:ext uri="{FF2B5EF4-FFF2-40B4-BE49-F238E27FC236}">
                <a16:creationId xmlns:a16="http://schemas.microsoft.com/office/drawing/2014/main" id="{3AE5C57C-C300-43AC-A3F4-5ACCB1681ACB}"/>
              </a:ext>
            </a:extLst>
          </p:cNvPr>
          <p:cNvPicPr>
            <a:picLocks noChangeAspect="1"/>
          </p:cNvPicPr>
          <p:nvPr/>
        </p:nvPicPr>
        <p:blipFill>
          <a:blip r:embed="rId3"/>
          <a:stretch>
            <a:fillRect/>
          </a:stretch>
        </p:blipFill>
        <p:spPr>
          <a:xfrm>
            <a:off x="7898120" y="3244645"/>
            <a:ext cx="3505540" cy="2443149"/>
          </a:xfrm>
          <a:prstGeom prst="rect">
            <a:avLst/>
          </a:prstGeom>
        </p:spPr>
      </p:pic>
    </p:spTree>
    <p:extLst>
      <p:ext uri="{BB962C8B-B14F-4D97-AF65-F5344CB8AC3E}">
        <p14:creationId xmlns:p14="http://schemas.microsoft.com/office/powerpoint/2010/main" val="352573163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D09C-CD6C-48A0-9888-BB14E914FFD2}"/>
              </a:ext>
            </a:extLst>
          </p:cNvPr>
          <p:cNvSpPr>
            <a:spLocks noGrp="1"/>
          </p:cNvSpPr>
          <p:nvPr>
            <p:ph type="title"/>
          </p:nvPr>
        </p:nvSpPr>
        <p:spPr>
          <a:xfrm>
            <a:off x="1154954" y="674557"/>
            <a:ext cx="8761413" cy="1006075"/>
          </a:xfrm>
        </p:spPr>
        <p:txBody>
          <a:bodyPr>
            <a:normAutofit fontScale="90000"/>
          </a:bodyPr>
          <a:lstStyle/>
          <a:p>
            <a:pPr marL="0" marR="0" algn="ctr">
              <a:lnSpc>
                <a:spcPct val="200000"/>
              </a:lnSpc>
              <a:spcBef>
                <a:spcPts val="0"/>
              </a:spcBef>
              <a:spcAft>
                <a:spcPts val="800"/>
              </a:spcAft>
            </a:pP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sz="3600" dirty="0">
                <a:latin typeface="Times New Roman" panose="02020603050405020304" pitchFamily="18" charset="0"/>
                <a:ea typeface="Calibri" panose="020F0502020204030204" pitchFamily="34" charset="0"/>
                <a:cs typeface="Times New Roman" panose="02020603050405020304" pitchFamily="18" charset="0"/>
              </a:rPr>
              <a:t>Forms of Bullying</a:t>
            </a:r>
            <a:endParaRPr lang="en-US" sz="3600" dirty="0"/>
          </a:p>
        </p:txBody>
      </p:sp>
      <p:sp>
        <p:nvSpPr>
          <p:cNvPr id="3" name="Content Placeholder 2">
            <a:extLst>
              <a:ext uri="{FF2B5EF4-FFF2-40B4-BE49-F238E27FC236}">
                <a16:creationId xmlns:a16="http://schemas.microsoft.com/office/drawing/2014/main" id="{F55D30DA-B417-4E7B-81FA-84779DB28140}"/>
              </a:ext>
            </a:extLst>
          </p:cNvPr>
          <p:cNvSpPr>
            <a:spLocks noGrp="1"/>
          </p:cNvSpPr>
          <p:nvPr>
            <p:ph idx="1"/>
          </p:nvPr>
        </p:nvSpPr>
        <p:spPr>
          <a:xfrm>
            <a:off x="0" y="1911927"/>
            <a:ext cx="11599818" cy="4271516"/>
          </a:xfrm>
        </p:spPr>
        <p:txBody>
          <a:bodyPr>
            <a:normAutofit/>
          </a:bodyPr>
          <a:lstStyle/>
          <a:p>
            <a:pPr marL="400050" lvl="1"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The major forms of bullying in society include;</a:t>
            </a:r>
          </a:p>
          <a:p>
            <a:pPr marL="960120" lvl="2"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Physical bullying</a:t>
            </a:r>
          </a:p>
          <a:p>
            <a:pPr marL="960120" lvl="2"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Social bullying</a:t>
            </a:r>
          </a:p>
          <a:p>
            <a:pPr marL="960120" lvl="2"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Verbal bullying</a:t>
            </a:r>
          </a:p>
          <a:p>
            <a:pPr marL="960120" lvl="2"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Cyber-bullying (Olweus &amp; Limber, 2018). </a:t>
            </a:r>
          </a:p>
          <a:p>
            <a:pPr lvl="1"/>
            <a:endParaRPr lang="en-US" sz="2000" dirty="0"/>
          </a:p>
        </p:txBody>
      </p:sp>
      <p:pic>
        <p:nvPicPr>
          <p:cNvPr id="5" name="Picture 4">
            <a:extLst>
              <a:ext uri="{FF2B5EF4-FFF2-40B4-BE49-F238E27FC236}">
                <a16:creationId xmlns:a16="http://schemas.microsoft.com/office/drawing/2014/main" id="{9F1D7D0F-3208-4976-AA89-96994E9B666F}"/>
              </a:ext>
            </a:extLst>
          </p:cNvPr>
          <p:cNvPicPr>
            <a:picLocks noChangeAspect="1"/>
          </p:cNvPicPr>
          <p:nvPr/>
        </p:nvPicPr>
        <p:blipFill>
          <a:blip r:embed="rId3"/>
          <a:stretch>
            <a:fillRect/>
          </a:stretch>
        </p:blipFill>
        <p:spPr>
          <a:xfrm>
            <a:off x="6354679" y="1911927"/>
            <a:ext cx="5367402" cy="3503795"/>
          </a:xfrm>
          <a:prstGeom prst="rect">
            <a:avLst/>
          </a:prstGeom>
        </p:spPr>
      </p:pic>
    </p:spTree>
    <p:extLst>
      <p:ext uri="{BB962C8B-B14F-4D97-AF65-F5344CB8AC3E}">
        <p14:creationId xmlns:p14="http://schemas.microsoft.com/office/powerpoint/2010/main" val="116563767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450B-4B75-4F4D-823D-7C1F68E40CC0}"/>
              </a:ext>
            </a:extLst>
          </p:cNvPr>
          <p:cNvSpPr>
            <a:spLocks noGrp="1"/>
          </p:cNvSpPr>
          <p:nvPr>
            <p:ph type="title"/>
          </p:nvPr>
        </p:nvSpPr>
        <p:spPr/>
        <p:txBody>
          <a:bodyPr>
            <a:norm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Forms of Bullying</a:t>
            </a:r>
            <a:endParaRPr lang="en-US" sz="3200" dirty="0"/>
          </a:p>
        </p:txBody>
      </p:sp>
      <p:sp>
        <p:nvSpPr>
          <p:cNvPr id="3" name="Text Placeholder 2">
            <a:extLst>
              <a:ext uri="{FF2B5EF4-FFF2-40B4-BE49-F238E27FC236}">
                <a16:creationId xmlns:a16="http://schemas.microsoft.com/office/drawing/2014/main" id="{90035362-80F2-42B6-BFD7-3D8D26409745}"/>
              </a:ext>
            </a:extLst>
          </p:cNvPr>
          <p:cNvSpPr>
            <a:spLocks noGrp="1"/>
          </p:cNvSpPr>
          <p:nvPr>
            <p:ph type="body" idx="1"/>
          </p:nvPr>
        </p:nvSpPr>
        <p:spPr>
          <a:xfrm>
            <a:off x="4023360" y="1774501"/>
            <a:ext cx="4251210" cy="736282"/>
          </a:xfrm>
        </p:spPr>
        <p:txBody>
          <a:bodyPr>
            <a:normAutofit/>
          </a:bodyPr>
          <a:lstStyle/>
          <a:p>
            <a:r>
              <a:rPr lang="en-US" sz="2400" b="1" dirty="0">
                <a:latin typeface="Times New Roman" panose="02020603050405020304" pitchFamily="18" charset="0"/>
                <a:cs typeface="Times New Roman" panose="02020603050405020304" pitchFamily="18" charset="0"/>
              </a:rPr>
              <a:t>Verbal bullying</a:t>
            </a:r>
          </a:p>
        </p:txBody>
      </p:sp>
      <p:pic>
        <p:nvPicPr>
          <p:cNvPr id="8" name="Content Placeholder 7" descr="A picture containing text, clipart&#10;&#10;Description automatically generated">
            <a:extLst>
              <a:ext uri="{FF2B5EF4-FFF2-40B4-BE49-F238E27FC236}">
                <a16:creationId xmlns:a16="http://schemas.microsoft.com/office/drawing/2014/main" id="{9833437B-EE56-409E-B566-C8D4A69482B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73465" y="2510783"/>
            <a:ext cx="4853015" cy="3217760"/>
          </a:xfrm>
        </p:spPr>
      </p:pic>
      <p:sp>
        <p:nvSpPr>
          <p:cNvPr id="5" name="Text Placeholder 4">
            <a:extLst>
              <a:ext uri="{FF2B5EF4-FFF2-40B4-BE49-F238E27FC236}">
                <a16:creationId xmlns:a16="http://schemas.microsoft.com/office/drawing/2014/main" id="{10F31EDE-E31B-43DE-8ED7-263EE14E5CD7}"/>
              </a:ext>
            </a:extLst>
          </p:cNvPr>
          <p:cNvSpPr>
            <a:spLocks noGrp="1"/>
          </p:cNvSpPr>
          <p:nvPr>
            <p:ph type="body" sz="quarter" idx="3"/>
          </p:nvPr>
        </p:nvSpPr>
        <p:spPr>
          <a:xfrm>
            <a:off x="1471534" y="372028"/>
            <a:ext cx="9248931" cy="736282"/>
          </a:xfrm>
        </p:spPr>
        <p:txBody>
          <a:bodyPr>
            <a:normAutofit/>
          </a:bodyPr>
          <a:lstStyle/>
          <a:p>
            <a:endParaRPr lang="en-US" sz="2800" b="1" dirty="0">
              <a:latin typeface="Times New Roman" panose="02020603050405020304" pitchFamily="18" charset="0"/>
              <a:cs typeface="Times New Roman" panose="02020603050405020304" pitchFamily="18" charset="0"/>
            </a:endParaRPr>
          </a:p>
        </p:txBody>
      </p:sp>
      <p:graphicFrame>
        <p:nvGraphicFramePr>
          <p:cNvPr id="12" name="Content Placeholder 5">
            <a:extLst>
              <a:ext uri="{FF2B5EF4-FFF2-40B4-BE49-F238E27FC236}">
                <a16:creationId xmlns:a16="http://schemas.microsoft.com/office/drawing/2014/main" id="{DC19AA72-5413-40E5-B2FA-A56FA7D49760}"/>
              </a:ext>
            </a:extLst>
          </p:cNvPr>
          <p:cNvGraphicFramePr>
            <a:graphicFrameLocks noGrp="1"/>
          </p:cNvGraphicFramePr>
          <p:nvPr>
            <p:ph sz="quarter" idx="4"/>
          </p:nvPr>
        </p:nvGraphicFramePr>
        <p:xfrm>
          <a:off x="6217920" y="2510783"/>
          <a:ext cx="4937760" cy="34497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34304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109FB-6927-4556-A5EB-6823A9B3424D}"/>
              </a:ext>
            </a:extLst>
          </p:cNvPr>
          <p:cNvSpPr>
            <a:spLocks noGrp="1"/>
          </p:cNvSpPr>
          <p:nvPr>
            <p:ph type="title"/>
          </p:nvPr>
        </p:nvSpPr>
        <p:spPr/>
        <p:txBody>
          <a:bodyPr/>
          <a:lstStyle/>
          <a:p>
            <a:r>
              <a:rPr lang="en-US" dirty="0"/>
              <a:t>				</a:t>
            </a:r>
            <a:r>
              <a:rPr lang="en-US" sz="3200" dirty="0">
                <a:latin typeface="Times New Roman" panose="02020603050405020304" pitchFamily="18" charset="0"/>
                <a:cs typeface="Times New Roman" panose="02020603050405020304" pitchFamily="18" charset="0"/>
              </a:rPr>
              <a:t>Mental Bullying</a:t>
            </a:r>
          </a:p>
        </p:txBody>
      </p:sp>
      <p:sp>
        <p:nvSpPr>
          <p:cNvPr id="3" name="Text Placeholder 2">
            <a:extLst>
              <a:ext uri="{FF2B5EF4-FFF2-40B4-BE49-F238E27FC236}">
                <a16:creationId xmlns:a16="http://schemas.microsoft.com/office/drawing/2014/main" id="{ADBFDBFE-CB75-4250-A544-7BD0E8EA5B27}"/>
              </a:ext>
            </a:extLst>
          </p:cNvPr>
          <p:cNvSpPr>
            <a:spLocks noGrp="1"/>
          </p:cNvSpPr>
          <p:nvPr>
            <p:ph type="body" idx="1"/>
          </p:nvPr>
        </p:nvSpPr>
        <p:spPr/>
        <p:txBody>
          <a:bodyPr/>
          <a:lstStyle/>
          <a:p>
            <a:endParaRPr lang="en-US"/>
          </a:p>
        </p:txBody>
      </p:sp>
      <p:pic>
        <p:nvPicPr>
          <p:cNvPr id="8" name="Content Placeholder 7" descr="A group of children sitting on a bench&#10;&#10;Description automatically generated with medium confidence">
            <a:extLst>
              <a:ext uri="{FF2B5EF4-FFF2-40B4-BE49-F238E27FC236}">
                <a16:creationId xmlns:a16="http://schemas.microsoft.com/office/drawing/2014/main" id="{9549E3E0-74EF-4BCA-82C6-3CE3E507C3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97280" y="2720278"/>
            <a:ext cx="4413992" cy="3102311"/>
          </a:xfrm>
        </p:spPr>
      </p:pic>
      <p:sp>
        <p:nvSpPr>
          <p:cNvPr id="5" name="Text Placeholder 4">
            <a:extLst>
              <a:ext uri="{FF2B5EF4-FFF2-40B4-BE49-F238E27FC236}">
                <a16:creationId xmlns:a16="http://schemas.microsoft.com/office/drawing/2014/main" id="{B293F3BA-1E34-4790-A2EC-3B7EB9C3F927}"/>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D7FBC4BA-A4E1-45F6-9E00-EFE56CF6F1FB}"/>
              </a:ext>
            </a:extLst>
          </p:cNvPr>
          <p:cNvSpPr>
            <a:spLocks noGrp="1"/>
          </p:cNvSpPr>
          <p:nvPr>
            <p:ph sz="quarter" idx="4"/>
          </p:nvPr>
        </p:nvSpPr>
        <p:spPr/>
        <p:txBody>
          <a:bodyPr/>
          <a:lstStyle/>
          <a:p>
            <a:pP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Name calling</a:t>
            </a:r>
          </a:p>
          <a:p>
            <a:pP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Yelling</a:t>
            </a:r>
          </a:p>
          <a:p>
            <a:pP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Insulting the person</a:t>
            </a:r>
          </a:p>
          <a:p>
            <a:pP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Swearing at them</a:t>
            </a:r>
          </a:p>
          <a:p>
            <a:pP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Isolating the person</a:t>
            </a:r>
          </a:p>
          <a:p>
            <a:endParaRPr lang="en-US" dirty="0"/>
          </a:p>
        </p:txBody>
      </p:sp>
    </p:spTree>
    <p:extLst>
      <p:ext uri="{BB962C8B-B14F-4D97-AF65-F5344CB8AC3E}">
        <p14:creationId xmlns:p14="http://schemas.microsoft.com/office/powerpoint/2010/main" val="10358499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37">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6E1BF-DFDD-4AC1-8046-7BF81BD2D727}"/>
              </a:ext>
            </a:extLst>
          </p:cNvPr>
          <p:cNvSpPr>
            <a:spLocks noGrp="1"/>
          </p:cNvSpPr>
          <p:nvPr>
            <p:ph type="title"/>
          </p:nvPr>
        </p:nvSpPr>
        <p:spPr>
          <a:xfrm>
            <a:off x="6411685" y="634946"/>
            <a:ext cx="5127171" cy="1450757"/>
          </a:xfrm>
        </p:spPr>
        <p:txBody>
          <a:bodyPr vert="horz" lIns="91440" tIns="45720" rIns="91440" bIns="45720" rtlCol="0" anchor="b">
            <a:normAutofit/>
          </a:bodyPr>
          <a:lstStyle/>
          <a:p>
            <a:pPr algn="ctr"/>
            <a:r>
              <a:rPr lang="en-US" sz="3200" dirty="0">
                <a:latin typeface="Times New Roman" panose="02020603050405020304" pitchFamily="18" charset="0"/>
                <a:cs typeface="Times New Roman" panose="02020603050405020304" pitchFamily="18" charset="0"/>
              </a:rPr>
              <a:t>Social Bullying</a:t>
            </a:r>
          </a:p>
        </p:txBody>
      </p:sp>
      <p:pic>
        <p:nvPicPr>
          <p:cNvPr id="6" name="Content Placeholder 5" descr="A group of students sitting on the floor&#10;&#10;Description automatically generated with low confidence">
            <a:extLst>
              <a:ext uri="{FF2B5EF4-FFF2-40B4-BE49-F238E27FC236}">
                <a16:creationId xmlns:a16="http://schemas.microsoft.com/office/drawing/2014/main" id="{EC3A9C9D-D29C-483B-B2CD-B701591C3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92" y="1455075"/>
            <a:ext cx="5451627" cy="3627809"/>
          </a:xfrm>
          <a:prstGeom prst="rect">
            <a:avLst/>
          </a:prstGeom>
        </p:spPr>
      </p:pic>
      <p:cxnSp>
        <p:nvCxnSpPr>
          <p:cNvPr id="42" name="Straight Connector 4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1" name="Content Placeholder 30">
            <a:extLst>
              <a:ext uri="{FF2B5EF4-FFF2-40B4-BE49-F238E27FC236}">
                <a16:creationId xmlns:a16="http://schemas.microsoft.com/office/drawing/2014/main" id="{B31418A0-CDBA-4482-BA6C-6A3BA26494CB}"/>
              </a:ext>
            </a:extLst>
          </p:cNvPr>
          <p:cNvSpPr>
            <a:spLocks noGrp="1"/>
          </p:cNvSpPr>
          <p:nvPr>
            <p:ph sz="half" idx="2"/>
          </p:nvPr>
        </p:nvSpPr>
        <p:spPr>
          <a:xfrm>
            <a:off x="6411684" y="2198914"/>
            <a:ext cx="5127172" cy="3670180"/>
          </a:xfrm>
        </p:spPr>
        <p:txBody>
          <a:bodyPr vert="horz" lIns="0" tIns="45720" rIns="0" bIns="45720" rtlCol="0">
            <a:normAutofit fontScale="92500" lnSpcReduction="20000"/>
          </a:bodyPr>
          <a:lstStyle/>
          <a:p>
            <a:pPr indent="0">
              <a:lnSpc>
                <a:spcPct val="2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Leaving someone out on purpose</a:t>
            </a:r>
          </a:p>
          <a:p>
            <a:pPr indent="0">
              <a:lnSpc>
                <a:spcPct val="2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Telling other children not to be friends with someone</a:t>
            </a:r>
          </a:p>
          <a:p>
            <a:pPr indent="0">
              <a:lnSpc>
                <a:spcPct val="2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Spreading rumors about someone</a:t>
            </a:r>
          </a:p>
          <a:p>
            <a:pPr indent="0">
              <a:lnSpc>
                <a:spcPct val="2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Embarrassing someone in public</a:t>
            </a:r>
          </a:p>
        </p:txBody>
      </p:sp>
      <p:sp>
        <p:nvSpPr>
          <p:cNvPr id="44" name="Rectangle 4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642127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DD61-FC5E-4DA5-A3BB-28757304116D}"/>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Cyberbullying</a:t>
            </a:r>
          </a:p>
        </p:txBody>
      </p:sp>
      <p:pic>
        <p:nvPicPr>
          <p:cNvPr id="6" name="Content Placeholder 5" descr="Graphical user interface, application&#10;&#10;Description automatically generated">
            <a:extLst>
              <a:ext uri="{FF2B5EF4-FFF2-40B4-BE49-F238E27FC236}">
                <a16:creationId xmlns:a16="http://schemas.microsoft.com/office/drawing/2014/main" id="{21A994B9-A302-4FFD-B03D-5575173194D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7280" y="2010627"/>
            <a:ext cx="4998720" cy="4255262"/>
          </a:xfrm>
        </p:spPr>
      </p:pic>
      <p:sp>
        <p:nvSpPr>
          <p:cNvPr id="4" name="Content Placeholder 3">
            <a:extLst>
              <a:ext uri="{FF2B5EF4-FFF2-40B4-BE49-F238E27FC236}">
                <a16:creationId xmlns:a16="http://schemas.microsoft.com/office/drawing/2014/main" id="{4BBCA690-7131-4467-AD6A-1380914D178D}"/>
              </a:ext>
            </a:extLst>
          </p:cNvPr>
          <p:cNvSpPr>
            <a:spLocks noGrp="1"/>
          </p:cNvSpPr>
          <p:nvPr>
            <p:ph sz="half" idx="2"/>
          </p:nvPr>
        </p:nvSpPr>
        <p:spPr>
          <a:xfrm>
            <a:off x="6217920" y="1845735"/>
            <a:ext cx="5762270" cy="4420154"/>
          </a:xfrm>
        </p:spPr>
        <p:txBody>
          <a:bodyPr>
            <a:noAutofit/>
          </a:bodyPr>
          <a:lstStyle/>
          <a:p>
            <a:pPr indent="0">
              <a:lnSpc>
                <a:spcPct val="1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Emails</a:t>
            </a:r>
          </a:p>
          <a:p>
            <a:pPr indent="0">
              <a:lnSpc>
                <a:spcPct val="1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Text</a:t>
            </a:r>
          </a:p>
          <a:p>
            <a:pPr indent="0">
              <a:lnSpc>
                <a:spcPct val="1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Social media</a:t>
            </a:r>
          </a:p>
          <a:p>
            <a:pPr indent="0">
              <a:lnSpc>
                <a:spcPct val="1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Chat rooms</a:t>
            </a:r>
          </a:p>
          <a:p>
            <a:pPr indent="0">
              <a:lnSpc>
                <a:spcPct val="1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Facebook</a:t>
            </a:r>
          </a:p>
          <a:p>
            <a:pPr indent="0">
              <a:lnSpc>
                <a:spcPct val="1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Instagram</a:t>
            </a:r>
          </a:p>
          <a:p>
            <a:pPr indent="0">
              <a:lnSpc>
                <a:spcPct val="1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Tik Tok</a:t>
            </a:r>
          </a:p>
        </p:txBody>
      </p:sp>
    </p:spTree>
    <p:extLst>
      <p:ext uri="{BB962C8B-B14F-4D97-AF65-F5344CB8AC3E}">
        <p14:creationId xmlns:p14="http://schemas.microsoft.com/office/powerpoint/2010/main" val="280293919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F063-F69A-446B-80BE-1BBD48C9F61B}"/>
              </a:ext>
            </a:extLst>
          </p:cNvPr>
          <p:cNvSpPr>
            <a:spLocks noGrp="1"/>
          </p:cNvSpPr>
          <p:nvPr>
            <p:ph type="title"/>
          </p:nvPr>
        </p:nvSpPr>
        <p:spPr>
          <a:xfrm>
            <a:off x="1154954" y="629587"/>
            <a:ext cx="8761413" cy="1051045"/>
          </a:xfrm>
        </p:spPr>
        <p:txBody>
          <a:bodyPr>
            <a:normAutofit fontScale="90000"/>
          </a:bodyPr>
          <a:lstStyle/>
          <a:p>
            <a:pPr marL="0" marR="0" algn="ctr">
              <a:lnSpc>
                <a:spcPct val="200000"/>
              </a:lnSpc>
              <a:spcBef>
                <a:spcPts val="0"/>
              </a:spcBef>
              <a:spcAft>
                <a:spcPts val="800"/>
              </a:spcAft>
            </a:pP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sz="3600" dirty="0">
                <a:latin typeface="Times New Roman" panose="02020603050405020304" pitchFamily="18" charset="0"/>
                <a:ea typeface="Calibri" panose="020F0502020204030204" pitchFamily="34" charset="0"/>
                <a:cs typeface="Times New Roman" panose="02020603050405020304" pitchFamily="18" charset="0"/>
              </a:rPr>
              <a:t>Signs that a Child is being Bullied</a:t>
            </a:r>
            <a:endParaRPr lang="en-US" sz="3600" dirty="0"/>
          </a:p>
        </p:txBody>
      </p:sp>
      <p:sp>
        <p:nvSpPr>
          <p:cNvPr id="3" name="Content Placeholder 2">
            <a:extLst>
              <a:ext uri="{FF2B5EF4-FFF2-40B4-BE49-F238E27FC236}">
                <a16:creationId xmlns:a16="http://schemas.microsoft.com/office/drawing/2014/main" id="{802ED25D-9388-4AC3-90D5-31D205DE0850}"/>
              </a:ext>
            </a:extLst>
          </p:cNvPr>
          <p:cNvSpPr>
            <a:spLocks noGrp="1"/>
          </p:cNvSpPr>
          <p:nvPr>
            <p:ph idx="1"/>
          </p:nvPr>
        </p:nvSpPr>
        <p:spPr>
          <a:xfrm>
            <a:off x="0" y="1797803"/>
            <a:ext cx="11181805" cy="5060197"/>
          </a:xfrm>
        </p:spPr>
        <p:txBody>
          <a:bodyPr>
            <a:normAutofit lnSpcReduction="10000"/>
          </a:bodyPr>
          <a:lstStyle/>
          <a:p>
            <a:pPr marL="400050" lvl="1"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Some of the signs that a child is being bullied are;</a:t>
            </a:r>
          </a:p>
          <a:p>
            <a:pPr marL="902970" lvl="2" indent="-28575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Unexplained bruises, cuts and scratches</a:t>
            </a:r>
          </a:p>
          <a:p>
            <a:pPr marL="902970" lvl="2" indent="-28575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Changes in eating habits </a:t>
            </a:r>
          </a:p>
          <a:p>
            <a:pPr marL="902970" lvl="2" indent="-28575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Challenges in sleeping</a:t>
            </a:r>
          </a:p>
          <a:p>
            <a:pPr marL="902970" lvl="2" indent="-28575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Loss of interest in school</a:t>
            </a:r>
          </a:p>
          <a:p>
            <a:pPr marL="902970" lvl="2" indent="-28575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Declining self-esteem</a:t>
            </a:r>
          </a:p>
          <a:p>
            <a:pPr lvl="1"/>
            <a:endParaRPr lang="en-US" sz="1800" dirty="0"/>
          </a:p>
        </p:txBody>
      </p:sp>
      <p:pic>
        <p:nvPicPr>
          <p:cNvPr id="4" name="Picture 3">
            <a:extLst>
              <a:ext uri="{FF2B5EF4-FFF2-40B4-BE49-F238E27FC236}">
                <a16:creationId xmlns:a16="http://schemas.microsoft.com/office/drawing/2014/main" id="{7166F1DC-6995-4EB3-8CD8-2D59E9A58B72}"/>
              </a:ext>
            </a:extLst>
          </p:cNvPr>
          <p:cNvPicPr>
            <a:picLocks noChangeAspect="1"/>
          </p:cNvPicPr>
          <p:nvPr/>
        </p:nvPicPr>
        <p:blipFill>
          <a:blip r:embed="rId3"/>
          <a:stretch>
            <a:fillRect/>
          </a:stretch>
        </p:blipFill>
        <p:spPr>
          <a:xfrm>
            <a:off x="6356555" y="2695401"/>
            <a:ext cx="4681216" cy="3061741"/>
          </a:xfrm>
          <a:prstGeom prst="rect">
            <a:avLst/>
          </a:prstGeom>
        </p:spPr>
      </p:pic>
    </p:spTree>
    <p:extLst>
      <p:ext uri="{BB962C8B-B14F-4D97-AF65-F5344CB8AC3E}">
        <p14:creationId xmlns:p14="http://schemas.microsoft.com/office/powerpoint/2010/main" val="108496115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E10AF-D28C-4BBC-B09D-4E225935A36A}"/>
              </a:ext>
            </a:extLst>
          </p:cNvPr>
          <p:cNvSpPr>
            <a:spLocks noGrp="1"/>
          </p:cNvSpPr>
          <p:nvPr>
            <p:ph type="title"/>
          </p:nvPr>
        </p:nvSpPr>
        <p:spPr>
          <a:xfrm>
            <a:off x="1154954" y="584616"/>
            <a:ext cx="8761413" cy="1096016"/>
          </a:xfrm>
        </p:spPr>
        <p:txBody>
          <a:bodyPr>
            <a:normAutofit fontScale="90000"/>
          </a:bodyPr>
          <a:lstStyle/>
          <a:p>
            <a:pPr marL="0" marR="0" algn="ctr">
              <a:lnSpc>
                <a:spcPct val="200000"/>
              </a:lnSpc>
              <a:spcBef>
                <a:spcPts val="0"/>
              </a:spcBef>
              <a:spcAft>
                <a:spcPts val="800"/>
              </a:spcAft>
            </a:pP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sz="3600" dirty="0">
                <a:latin typeface="Times New Roman" panose="02020603050405020304" pitchFamily="18" charset="0"/>
                <a:ea typeface="Calibri" panose="020F0502020204030204" pitchFamily="34" charset="0"/>
                <a:cs typeface="Times New Roman" panose="02020603050405020304" pitchFamily="18" charset="0"/>
              </a:rPr>
              <a:t>Signs that a child is a bully</a:t>
            </a:r>
            <a:endParaRPr lang="en-US" sz="3600" dirty="0"/>
          </a:p>
        </p:txBody>
      </p:sp>
      <p:sp>
        <p:nvSpPr>
          <p:cNvPr id="3" name="Content Placeholder 2">
            <a:extLst>
              <a:ext uri="{FF2B5EF4-FFF2-40B4-BE49-F238E27FC236}">
                <a16:creationId xmlns:a16="http://schemas.microsoft.com/office/drawing/2014/main" id="{9256CB0A-B2AF-4DAC-BFFB-727164F57EFA}"/>
              </a:ext>
            </a:extLst>
          </p:cNvPr>
          <p:cNvSpPr>
            <a:spLocks noGrp="1"/>
          </p:cNvSpPr>
          <p:nvPr>
            <p:ph idx="1"/>
          </p:nvPr>
        </p:nvSpPr>
        <p:spPr>
          <a:xfrm>
            <a:off x="170482" y="1797803"/>
            <a:ext cx="11600340" cy="4947772"/>
          </a:xfrm>
        </p:spPr>
        <p:txBody>
          <a:bodyPr>
            <a:normAutofit lnSpcReduction="10000"/>
          </a:bodyPr>
          <a:lstStyle/>
          <a:p>
            <a:pPr marL="0" marR="0"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Some of the signs that prove your child might be the bully are;</a:t>
            </a:r>
          </a:p>
          <a:p>
            <a:pPr marL="560070" lvl="1"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Gets into physical or verbal fights</a:t>
            </a:r>
          </a:p>
          <a:p>
            <a:pPr marL="560070" lvl="1"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Unexplained new belongings or money</a:t>
            </a:r>
          </a:p>
          <a:p>
            <a:pPr marL="560070" lvl="1"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Increased aggression</a:t>
            </a:r>
          </a:p>
          <a:p>
            <a:pPr marL="560070" lvl="1"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Gets frequent detention</a:t>
            </a:r>
          </a:p>
          <a:p>
            <a:pPr marL="560070" lvl="1"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Blames other people for their mistakes</a:t>
            </a:r>
          </a:p>
          <a:p>
            <a:endParaRPr lang="en-US" sz="2000" dirty="0"/>
          </a:p>
        </p:txBody>
      </p:sp>
      <p:pic>
        <p:nvPicPr>
          <p:cNvPr id="4" name="Picture 3">
            <a:extLst>
              <a:ext uri="{FF2B5EF4-FFF2-40B4-BE49-F238E27FC236}">
                <a16:creationId xmlns:a16="http://schemas.microsoft.com/office/drawing/2014/main" id="{837F6BC5-2426-4C24-BBBE-AD3E8DA5EA50}"/>
              </a:ext>
            </a:extLst>
          </p:cNvPr>
          <p:cNvPicPr>
            <a:picLocks noChangeAspect="1"/>
          </p:cNvPicPr>
          <p:nvPr/>
        </p:nvPicPr>
        <p:blipFill>
          <a:blip r:embed="rId3"/>
          <a:stretch>
            <a:fillRect/>
          </a:stretch>
        </p:blipFill>
        <p:spPr>
          <a:xfrm>
            <a:off x="6864528" y="2719853"/>
            <a:ext cx="4231512" cy="3151291"/>
          </a:xfrm>
          <a:prstGeom prst="rect">
            <a:avLst/>
          </a:prstGeom>
        </p:spPr>
      </p:pic>
    </p:spTree>
    <p:extLst>
      <p:ext uri="{BB962C8B-B14F-4D97-AF65-F5344CB8AC3E}">
        <p14:creationId xmlns:p14="http://schemas.microsoft.com/office/powerpoint/2010/main" val="269376547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329</TotalTime>
  <Words>1598</Words>
  <Application>Microsoft Office PowerPoint</Application>
  <PresentationFormat>Widescreen</PresentationFormat>
  <Paragraphs>102</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vt:lpstr>
      <vt:lpstr>Calibri</vt:lpstr>
      <vt:lpstr>Calibri Light</vt:lpstr>
      <vt:lpstr>Glober</vt:lpstr>
      <vt:lpstr>Times New Roman</vt:lpstr>
      <vt:lpstr>Wingdings</vt:lpstr>
      <vt:lpstr>Retrospect</vt:lpstr>
      <vt:lpstr>Bullying    </vt:lpstr>
      <vt:lpstr>Introduction on Bullying</vt:lpstr>
      <vt:lpstr> Forms of Bullying</vt:lpstr>
      <vt:lpstr>    Forms of Bullying</vt:lpstr>
      <vt:lpstr>    Mental Bullying</vt:lpstr>
      <vt:lpstr>Social Bullying</vt:lpstr>
      <vt:lpstr>    Cyberbullying</vt:lpstr>
      <vt:lpstr> Signs that a Child is being Bullied</vt:lpstr>
      <vt:lpstr> Signs that a child is a bully</vt:lpstr>
      <vt:lpstr>Effects of Bullying</vt:lpstr>
      <vt:lpstr>How to Stop Bullying in Society</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IN SOCIETY</dc:title>
  <dc:creator>Njeri</dc:creator>
  <cp:lastModifiedBy>Njeri</cp:lastModifiedBy>
  <cp:revision>74</cp:revision>
  <dcterms:created xsi:type="dcterms:W3CDTF">2021-04-09T18:30:52Z</dcterms:created>
  <dcterms:modified xsi:type="dcterms:W3CDTF">2021-04-11T08:53:25Z</dcterms:modified>
</cp:coreProperties>
</file>